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75" r:id="rId7"/>
    <p:sldId id="260" r:id="rId8"/>
    <p:sldId id="276" r:id="rId9"/>
    <p:sldId id="277" r:id="rId10"/>
    <p:sldId id="278" r:id="rId11"/>
    <p:sldId id="279" r:id="rId12"/>
    <p:sldId id="273" r:id="rId13"/>
    <p:sldId id="261" r:id="rId14"/>
    <p:sldId id="265" r:id="rId15"/>
    <p:sldId id="266" r:id="rId16"/>
    <p:sldId id="267" r:id="rId17"/>
    <p:sldId id="262" r:id="rId18"/>
    <p:sldId id="269" r:id="rId19"/>
    <p:sldId id="263" r:id="rId20"/>
    <p:sldId id="264" r:id="rId21"/>
    <p:sldId id="270" r:id="rId22"/>
    <p:sldId id="271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04E2A4-25C7-AE47-AB56-57E4F54DD68B}" type="datetimeFigureOut">
              <a:rPr lang="en-US" smtClean="0"/>
              <a:pPr/>
              <a:t>8/10/10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0434E292-768D-FB41-A134-0BE0B8B567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g.sph.umich.edu/locuszoom/" TargetMode="Externa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genome.gov/GWAStudi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ega/page.php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ga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projects/SNP/" TargetMode="External"/><Relationship Id="rId3" Type="http://schemas.openxmlformats.org/officeDocument/2006/relationships/hyperlink" Target="http://www.ncbi.nlm.nih.gov/dbva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Public databases and GWAS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H. Alexander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sc-1-zoomedin10x-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4" y="905606"/>
            <a:ext cx="8876518" cy="4835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sc-1-zoomedout-100x-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8" y="139486"/>
            <a:ext cx="8524780" cy="657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custom genome browser style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146471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“Human genome graphs” link from UCSC site</a:t>
            </a:r>
          </a:p>
          <a:p>
            <a:r>
              <a:rPr lang="en-US" dirty="0" smtClean="0"/>
              <a:t>SNAP (http://</a:t>
            </a:r>
            <a:r>
              <a:rPr lang="en-US" dirty="0" err="1" smtClean="0"/>
              <a:t>www.broadinstitute.org</a:t>
            </a:r>
            <a:r>
              <a:rPr lang="en-US" dirty="0" smtClean="0"/>
              <a:t>/mpg/snap/)</a:t>
            </a:r>
          </a:p>
          <a:p>
            <a:r>
              <a:rPr lang="en-US" dirty="0" err="1" smtClean="0"/>
              <a:t>LocusZoom</a:t>
            </a:r>
            <a:r>
              <a:rPr lang="en-US" dirty="0" smtClean="0"/>
              <a:t> </a:t>
            </a:r>
            <a:r>
              <a:rPr lang="en-US" sz="2000" dirty="0" smtClean="0"/>
              <a:t>(</a:t>
            </a:r>
            <a:r>
              <a:rPr lang="en-US" sz="2000" dirty="0" smtClean="0">
                <a:hlinkClick r:id="rId2"/>
              </a:rPr>
              <a:t>http://csg.sph.umich.edu/locuszoom/</a:t>
            </a:r>
            <a:r>
              <a:rPr lang="en-US" sz="2000" dirty="0" smtClean="0"/>
              <a:t>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locus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10" y="3064911"/>
            <a:ext cx="5119927" cy="3279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9971" y="6385999"/>
            <a:ext cx="54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Figure credit: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gettinggeneticsdone.blogspot.com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phenotype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information about diseases and their known associations with genetic variants</a:t>
            </a:r>
          </a:p>
          <a:p>
            <a:r>
              <a:rPr lang="en-US" dirty="0" smtClean="0"/>
              <a:t>Can be manually </a:t>
            </a:r>
            <a:r>
              <a:rPr lang="en-US" dirty="0" err="1" smtClean="0"/>
              <a:t>curated</a:t>
            </a:r>
            <a:r>
              <a:rPr lang="en-US" dirty="0" smtClean="0"/>
              <a:t> (OMIM) or automatically culled from the literature (NHGRI GWAS catalog)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NHGRI GWAS catalog</a:t>
            </a:r>
            <a:endParaRPr lang="en-US" dirty="0"/>
          </a:p>
        </p:txBody>
      </p:sp>
      <p:pic>
        <p:nvPicPr>
          <p:cNvPr id="5" name="Picture 4" descr="gwas-catalog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97" y="1428306"/>
            <a:ext cx="7076198" cy="5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7634" y="6058458"/>
            <a:ext cx="43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http://www.genome.gov/GWAStudies/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was-catalog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4" y="803911"/>
            <a:ext cx="8865936" cy="5630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was-catalog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51" y="160020"/>
            <a:ext cx="69977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ontology (GO)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b="1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Three components</a:t>
            </a:r>
          </a:p>
          <a:p>
            <a:pPr marL="514350" lvl="1" indent="-2841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Font typeface="Arial" pitchFamily="-109" charset="0"/>
              <a:buChar char="•"/>
              <a:defRPr/>
            </a:pPr>
            <a:r>
              <a:rPr lang="en-US" sz="2000" b="1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Biological Process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A biological objective to which the gene or gene product contributes (one or more assemblies of molecular functions)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“cell growth and maintenance”, “signal transduction” (high-level: broad) vs. “translation”, “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cAMP</a:t>
            </a: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 biosynthesis” (low-level: narrow)</a:t>
            </a:r>
          </a:p>
          <a:p>
            <a:pPr marL="519113" indent="-288925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Font typeface="Arial" pitchFamily="-109" charset="0"/>
              <a:buChar char="•"/>
              <a:defRPr/>
            </a:pPr>
            <a:r>
              <a:rPr lang="en-US" sz="2000" b="1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Molecular Function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The biological activity (including specific binding to 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ligands</a:t>
            </a: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 or structures) of a gene product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Broad functional terms: enzyme, transporter, 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ligand</a:t>
            </a:r>
            <a:endParaRPr lang="en-US" dirty="0" smtClean="0">
              <a:solidFill>
                <a:srgbClr val="003399"/>
              </a:solidFill>
              <a:latin typeface="Arial" pitchFamily="-109" charset="0"/>
              <a:ea typeface="Arial" pitchFamily="-109" charset="0"/>
              <a:cs typeface="Arial" pitchFamily="-109" charset="0"/>
            </a:endParaRP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Narrower functional terms: 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adenylate</a:t>
            </a: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 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cyclase</a:t>
            </a:r>
            <a:endParaRPr lang="en-US" dirty="0" smtClean="0">
              <a:solidFill>
                <a:srgbClr val="003399"/>
              </a:solidFill>
              <a:latin typeface="Arial" pitchFamily="-109" charset="0"/>
              <a:ea typeface="Arial" pitchFamily="-109" charset="0"/>
              <a:cs typeface="Arial" pitchFamily="-109" charset="0"/>
            </a:endParaRPr>
          </a:p>
          <a:p>
            <a:pPr marL="519113" indent="-288925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Font typeface="Arial" pitchFamily="-109" charset="0"/>
              <a:buChar char="•"/>
              <a:defRPr/>
            </a:pPr>
            <a:r>
              <a:rPr lang="en-US" sz="2000" b="1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Cellular Components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The location in the cell where a gene product is active</a:t>
            </a:r>
          </a:p>
          <a:p>
            <a:pPr lvl="2" indent="-233363" eaLnBrk="0" hangingPunct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SzPct val="60000"/>
              <a:buFont typeface="Courier New"/>
              <a:buChar char="o"/>
              <a:defRPr/>
            </a:pP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“ribosome”, “</a:t>
            </a:r>
            <a:r>
              <a:rPr lang="en-US" dirty="0" err="1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proteosome</a:t>
            </a:r>
            <a:r>
              <a:rPr lang="en-US" dirty="0" smtClean="0">
                <a:solidFill>
                  <a:srgbClr val="003399"/>
                </a:solidFill>
                <a:latin typeface="Arial" pitchFamily="-109" charset="0"/>
                <a:ea typeface="Arial" pitchFamily="-109" charset="0"/>
                <a:cs typeface="Arial" pitchFamily="-109" charset="0"/>
              </a:rPr>
              <a:t>”, “Golgi apparatus”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84188" y="50800"/>
            <a:ext cx="7772400" cy="825500"/>
          </a:xfrm>
        </p:spPr>
        <p:txBody>
          <a:bodyPr/>
          <a:lstStyle/>
          <a:p>
            <a:pPr>
              <a:defRPr/>
            </a:pPr>
            <a:r>
              <a:rPr lang="en-US" dirty="0"/>
              <a:t>Gene Ontology Databases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965200"/>
            <a:ext cx="4216400" cy="26797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Gene ontology  = study of molecular interactions and biological pathways.</a:t>
            </a:r>
          </a:p>
          <a:p>
            <a:r>
              <a:rPr lang="en-US" sz="1800" dirty="0"/>
              <a:t>GO database – query pathway annotations for a gene (also available at </a:t>
            </a:r>
            <a:r>
              <a:rPr lang="en-US" sz="1800" dirty="0" err="1"/>
              <a:t>Entrez</a:t>
            </a:r>
            <a:r>
              <a:rPr lang="en-US" sz="1800" dirty="0"/>
              <a:t> Gene)</a:t>
            </a:r>
          </a:p>
          <a:p>
            <a:r>
              <a:rPr lang="en-US" sz="1800" dirty="0"/>
              <a:t>KEGG database – query manually drawn pathways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/>
          <a:srcRect l="23654" t="12430" r="23477" b="24011"/>
          <a:stretch>
            <a:fillRect/>
          </a:stretch>
        </p:blipFill>
        <p:spPr bwMode="auto">
          <a:xfrm>
            <a:off x="584200" y="3644900"/>
            <a:ext cx="3803650" cy="2638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/>
          <a:srcRect l="35127" t="12430" r="19241" b="50282"/>
          <a:stretch>
            <a:fillRect/>
          </a:stretch>
        </p:blipFill>
        <p:spPr bwMode="auto">
          <a:xfrm>
            <a:off x="5118100" y="1082675"/>
            <a:ext cx="3282950" cy="1676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4"/>
          <a:srcRect l="20850" t="11967" r="14278" b="12692"/>
          <a:stretch>
            <a:fillRect/>
          </a:stretch>
        </p:blipFill>
        <p:spPr bwMode="auto">
          <a:xfrm>
            <a:off x="4978400" y="3644900"/>
            <a:ext cx="3635375" cy="2638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genotype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 number of GWA studies available through the </a:t>
            </a:r>
            <a:r>
              <a:rPr lang="en-US" dirty="0" err="1" smtClean="0"/>
              <a:t>NIH’s</a:t>
            </a:r>
            <a:r>
              <a:rPr lang="en-US" dirty="0" smtClean="0"/>
              <a:t> </a:t>
            </a:r>
            <a:r>
              <a:rPr lang="en-US" b="1" dirty="0" err="1" smtClean="0"/>
              <a:t>dbGAP</a:t>
            </a:r>
            <a:r>
              <a:rPr lang="en-US" b="1" dirty="0" smtClean="0"/>
              <a:t> </a:t>
            </a:r>
            <a:r>
              <a:rPr lang="en-US" dirty="0" smtClean="0"/>
              <a:t>program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Hapmap</a:t>
            </a:r>
            <a:r>
              <a:rPr lang="en-US" dirty="0" smtClean="0"/>
              <a:t> datasets are publically available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Bioinformatics resources on the web</a:t>
            </a:r>
          </a:p>
          <a:p>
            <a:r>
              <a:rPr lang="en-US" dirty="0" smtClean="0"/>
              <a:t>Public repositories of genotype and GWAS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Hapmap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4821280" cy="41366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Project launched 2002, goal: to assay haplotypes in several major populations in order to understand patterns of variation and linkage disequilibrium</a:t>
            </a:r>
          </a:p>
          <a:p>
            <a:r>
              <a:rPr lang="en-US" dirty="0" smtClean="0"/>
              <a:t>By understanding LD, hoped to be able to devise efficient SNP tagging arrays for GWA studies</a:t>
            </a:r>
          </a:p>
          <a:p>
            <a:r>
              <a:rPr lang="en-US" dirty="0" smtClean="0"/>
              <a:t>Major contributor to </a:t>
            </a:r>
            <a:r>
              <a:rPr lang="en-US" dirty="0" err="1" smtClean="0"/>
              <a:t>dbSNP</a:t>
            </a:r>
            <a:r>
              <a:rPr lang="en-US" dirty="0" smtClean="0"/>
              <a:t> early on</a:t>
            </a:r>
          </a:p>
        </p:txBody>
      </p:sp>
      <p:pic>
        <p:nvPicPr>
          <p:cNvPr id="5" name="Picture 4" descr="hapmap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50" y="1600201"/>
            <a:ext cx="2626498" cy="864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5636" y="2607955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www.hapmap.org</a:t>
            </a:r>
            <a:endParaRPr lang="en-US" dirty="0"/>
          </a:p>
        </p:txBody>
      </p:sp>
      <p:pic>
        <p:nvPicPr>
          <p:cNvPr id="8" name="Picture 7" descr="hapmap-sn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55" y="3196277"/>
            <a:ext cx="3730665" cy="304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Hapmap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Phase I (2005)</a:t>
            </a:r>
          </a:p>
          <a:p>
            <a:pPr lvl="1"/>
            <a:r>
              <a:rPr lang="en-US" dirty="0" smtClean="0"/>
              <a:t>1M </a:t>
            </a:r>
            <a:r>
              <a:rPr lang="en-US" dirty="0" err="1" smtClean="0"/>
              <a:t>SNPs</a:t>
            </a:r>
            <a:r>
              <a:rPr lang="en-US" dirty="0" smtClean="0"/>
              <a:t> typed in samples:  </a:t>
            </a:r>
          </a:p>
          <a:p>
            <a:pPr lvl="2"/>
            <a:r>
              <a:rPr lang="en-US" dirty="0" smtClean="0"/>
              <a:t>30 CEU trios (“European”) </a:t>
            </a:r>
          </a:p>
          <a:p>
            <a:pPr lvl="2"/>
            <a:r>
              <a:rPr lang="en-US" dirty="0" smtClean="0"/>
              <a:t>30 YRI trios (Yoruba--Nigeria)</a:t>
            </a:r>
          </a:p>
          <a:p>
            <a:pPr lvl="2"/>
            <a:r>
              <a:rPr lang="en-US" dirty="0" smtClean="0"/>
              <a:t>45 JPT unrelated (Tokyo)</a:t>
            </a:r>
          </a:p>
          <a:p>
            <a:pPr lvl="2"/>
            <a:r>
              <a:rPr lang="en-US" dirty="0" smtClean="0"/>
              <a:t>45 CHB unrelated (Beijing)</a:t>
            </a:r>
          </a:p>
          <a:p>
            <a:r>
              <a:rPr lang="en-US" dirty="0" smtClean="0"/>
              <a:t>Phase II (2007)</a:t>
            </a:r>
          </a:p>
          <a:p>
            <a:pPr lvl="1"/>
            <a:r>
              <a:rPr lang="en-US" dirty="0" smtClean="0"/>
              <a:t>Increased SNP density (3.1M </a:t>
            </a:r>
            <a:r>
              <a:rPr lang="en-US" dirty="0" err="1" smtClean="0"/>
              <a:t>SNPs</a:t>
            </a:r>
            <a:r>
              <a:rPr lang="en-US" dirty="0" smtClean="0"/>
              <a:t> typed)</a:t>
            </a:r>
          </a:p>
          <a:p>
            <a:r>
              <a:rPr lang="en-US" dirty="0" smtClean="0"/>
              <a:t>Phase III (2009)</a:t>
            </a:r>
          </a:p>
          <a:p>
            <a:pPr lvl="1"/>
            <a:r>
              <a:rPr lang="en-US" dirty="0" smtClean="0"/>
              <a:t>Expanded coverage to 11 worldwide populations, including several admixed groups</a:t>
            </a:r>
          </a:p>
          <a:p>
            <a:pPr lvl="1"/>
            <a:r>
              <a:rPr lang="en-US" dirty="0" smtClean="0"/>
              <a:t>1.5M SNP markers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Hapmap</a:t>
            </a:r>
            <a:r>
              <a:rPr lang="en-US" dirty="0" smtClean="0"/>
              <a:t>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statistics and bulk downloads available</a:t>
            </a:r>
          </a:p>
          <a:p>
            <a:r>
              <a:rPr lang="en-US" dirty="0" smtClean="0"/>
              <a:t>Raw data may be useful as population references</a:t>
            </a:r>
          </a:p>
          <a:p>
            <a:pPr lvl="1"/>
            <a:r>
              <a:rPr lang="en-US" dirty="0" smtClean="0"/>
              <a:t>for imputation or phasing</a:t>
            </a:r>
          </a:p>
          <a:p>
            <a:pPr lvl="1"/>
            <a:r>
              <a:rPr lang="en-US" dirty="0" smtClean="0"/>
              <a:t>for designing appropriate genotyping arrays for populations not yet well studied  </a:t>
            </a:r>
          </a:p>
          <a:p>
            <a:r>
              <a:rPr lang="en-US" dirty="0" smtClean="0"/>
              <a:t>Summary statistics are integrated into </a:t>
            </a:r>
            <a:r>
              <a:rPr lang="en-US" dirty="0" err="1" smtClean="0"/>
              <a:t>dbSNP</a:t>
            </a:r>
            <a:r>
              <a:rPr lang="en-US" dirty="0" smtClean="0"/>
              <a:t>, UCSC browser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GWA study repositories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9275" y="1600201"/>
            <a:ext cx="7039709" cy="4343400"/>
          </a:xfrm>
        </p:spPr>
        <p:txBody>
          <a:bodyPr/>
          <a:lstStyle/>
          <a:p>
            <a:r>
              <a:rPr lang="en-US" dirty="0" err="1" smtClean="0"/>
              <a:t>dbGAP</a:t>
            </a:r>
            <a:r>
              <a:rPr lang="en-US" dirty="0" smtClean="0"/>
              <a:t> (NIH) </a:t>
            </a:r>
            <a:r>
              <a:rPr lang="en-US" dirty="0" smtClean="0">
                <a:hlinkClick r:id="rId2"/>
              </a:rPr>
              <a:t>http://www.ncbi.nlm.nih.gov/gap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EGA (Europe) </a:t>
            </a:r>
            <a:r>
              <a:rPr lang="en-US" dirty="0" smtClean="0">
                <a:hlinkClick r:id="rId3"/>
              </a:rPr>
              <a:t>http://www.ebi.ac.uk/ega/page.php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 descr="ega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09" y="3918437"/>
            <a:ext cx="1031875" cy="685800"/>
          </a:xfrm>
          <a:prstGeom prst="rect">
            <a:avLst/>
          </a:prstGeom>
        </p:spPr>
      </p:pic>
      <p:pic>
        <p:nvPicPr>
          <p:cNvPr id="9" name="Picture 8" descr="dbgap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43" y="1827213"/>
            <a:ext cx="2005238" cy="763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bgap-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8" y="143382"/>
            <a:ext cx="7858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gap-1-stud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143382"/>
            <a:ext cx="710565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bgap-1-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710565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bioinformatics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performed our own study and found a SNP </a:t>
            </a:r>
            <a:r>
              <a:rPr lang="en-US" b="1" dirty="0" smtClean="0"/>
              <a:t>rs17696736</a:t>
            </a:r>
            <a:r>
              <a:rPr lang="en-US" dirty="0" smtClean="0"/>
              <a:t> associated with our trait of interest (Type I diabetes)</a:t>
            </a:r>
          </a:p>
          <a:p>
            <a:r>
              <a:rPr lang="en-US" dirty="0" smtClean="0"/>
              <a:t>Where is this SNP?  Is it in/near a gene?  If so, what is the gene product’s function?</a:t>
            </a:r>
          </a:p>
          <a:p>
            <a:r>
              <a:rPr lang="en-US" dirty="0" smtClean="0"/>
              <a:t>Web tools can answer such questions without requiring knowledge of database structure, SQL language,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dbSNP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SNPs</a:t>
            </a:r>
            <a:r>
              <a:rPr lang="en-US" dirty="0" smtClean="0"/>
              <a:t> (multiple organisms) discovered, submitted by researchers (</a:t>
            </a:r>
            <a:r>
              <a:rPr lang="en-US" dirty="0" err="1" smtClean="0">
                <a:hlinkClick r:id="rId2"/>
              </a:rPr>
              <a:t>www.ncbi.nlm.nih.gov</a:t>
            </a:r>
            <a:r>
              <a:rPr lang="en-US" dirty="0" smtClean="0">
                <a:hlinkClick r:id="rId2"/>
              </a:rPr>
              <a:t>/projects/SNP/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recently in sequencing studies of rare </a:t>
            </a:r>
            <a:r>
              <a:rPr lang="en-US" dirty="0" err="1" smtClean="0"/>
              <a:t>Mendelian</a:t>
            </a:r>
            <a:r>
              <a:rPr lang="en-US" dirty="0" smtClean="0"/>
              <a:t> traits</a:t>
            </a:r>
          </a:p>
          <a:p>
            <a:r>
              <a:rPr lang="en-US" dirty="0" err="1" smtClean="0"/>
              <a:t>dbVar</a:t>
            </a:r>
            <a:r>
              <a:rPr lang="en-US" dirty="0" smtClean="0"/>
              <a:t> is the database for structural variant types (inversions, translocations, CNV, etc.)  (</a:t>
            </a:r>
            <a:r>
              <a:rPr lang="en-US" dirty="0" err="1" smtClean="0">
                <a:hlinkClick r:id="rId3"/>
              </a:rPr>
              <a:t>www.ncbi.nlm.nih.gov/dbvar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06989" y="2294108"/>
          <a:ext cx="3707790" cy="248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930"/>
                <a:gridCol w="1235930"/>
                <a:gridCol w="1235930"/>
              </a:tblGrid>
              <a:tr h="1004750">
                <a:tc>
                  <a:txBody>
                    <a:bodyPr/>
                    <a:lstStyle/>
                    <a:p>
                      <a:r>
                        <a:rPr lang="en-US" dirty="0" smtClean="0"/>
                        <a:t>Build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Validated human SNPS</a:t>
                      </a:r>
                      <a:endParaRPr lang="en-US" dirty="0"/>
                    </a:p>
                  </a:txBody>
                  <a:tcPr/>
                </a:tc>
              </a:tr>
              <a:tr h="463765">
                <a:tc>
                  <a:txBody>
                    <a:bodyPr/>
                    <a:lstStyle/>
                    <a:p>
                      <a:r>
                        <a:rPr lang="en-US" dirty="0" smtClean="0"/>
                        <a:t>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12M</a:t>
                      </a:r>
                      <a:endParaRPr lang="en-US" dirty="0"/>
                    </a:p>
                  </a:txBody>
                  <a:tcPr/>
                </a:tc>
              </a:tr>
              <a:tr h="463765"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6.5M</a:t>
                      </a:r>
                      <a:endParaRPr lang="en-US" dirty="0"/>
                    </a:p>
                  </a:txBody>
                  <a:tcPr/>
                </a:tc>
              </a:tr>
              <a:tr h="286907">
                <a:tc>
                  <a:txBody>
                    <a:bodyPr/>
                    <a:lstStyle/>
                    <a:p>
                      <a:r>
                        <a:rPr lang="en-US" dirty="0" smtClean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bs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8" y="184348"/>
            <a:ext cx="8474075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73038" y="244475"/>
            <a:ext cx="5472112" cy="8255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Protein Data Bank </a:t>
            </a:r>
            <a:r>
              <a:rPr lang="en-US" sz="3600" dirty="0" smtClean="0"/>
              <a:t>(</a:t>
            </a:r>
            <a:r>
              <a:rPr lang="en-US" sz="3600" dirty="0" err="1" smtClean="0"/>
              <a:t>www.pdb.org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241425"/>
            <a:ext cx="4686300" cy="104775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ct val="0"/>
              </a:spcAft>
              <a:buFontTx/>
              <a:buNone/>
            </a:pPr>
            <a:r>
              <a:rPr lang="en-US" sz="2800" dirty="0" smtClean="0"/>
              <a:t>	Protein database frontend with interactive </a:t>
            </a:r>
            <a:r>
              <a:rPr lang="en-US" sz="2800" dirty="0"/>
              <a:t>visualization tools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 l="21536" t="9888" r="13063" b="12148"/>
          <a:stretch>
            <a:fillRect/>
          </a:stretch>
        </p:blipFill>
        <p:spPr bwMode="auto">
          <a:xfrm>
            <a:off x="431800" y="2289175"/>
            <a:ext cx="4705350" cy="3505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/>
          <a:srcRect l="33186" t="847" r="10945" b="18927"/>
          <a:stretch>
            <a:fillRect/>
          </a:stretch>
        </p:blipFill>
        <p:spPr bwMode="auto">
          <a:xfrm>
            <a:off x="5727700" y="523875"/>
            <a:ext cx="2940050" cy="2638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/>
          <a:srcRect l="42189" t="25706" r="15004" b="17232"/>
          <a:stretch>
            <a:fillRect/>
          </a:stretch>
        </p:blipFill>
        <p:spPr bwMode="auto">
          <a:xfrm>
            <a:off x="5715000" y="3444875"/>
            <a:ext cx="3079750" cy="2565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4216400" y="4559300"/>
            <a:ext cx="685800" cy="127000"/>
          </a:xfrm>
          <a:prstGeom prst="ellipse">
            <a:avLst/>
          </a:prstGeom>
          <a:noFill/>
          <a:ln w="28575">
            <a:solidFill>
              <a:srgbClr val="FF9900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229100" y="4711700"/>
            <a:ext cx="685800" cy="127000"/>
          </a:xfrm>
          <a:prstGeom prst="ellipse">
            <a:avLst/>
          </a:prstGeom>
          <a:noFill/>
          <a:ln w="28575">
            <a:solidFill>
              <a:srgbClr val="FF9900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4713288" y="2457450"/>
            <a:ext cx="936625" cy="208915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 flipV="1">
            <a:off x="4891088" y="4756150"/>
            <a:ext cx="746125" cy="635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UCSC Genome Browser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http://</a:t>
            </a:r>
            <a:r>
              <a:rPr lang="en-US" b="1" dirty="0" err="1" smtClean="0"/>
              <a:t>genome.ucsc.edu</a:t>
            </a:r>
            <a:endParaRPr lang="en-US" dirty="0" smtClean="0"/>
          </a:p>
          <a:p>
            <a:r>
              <a:rPr lang="en-US" dirty="0" smtClean="0"/>
              <a:t>Integrated presentation of genome data from many source databases (“tracks”)</a:t>
            </a:r>
          </a:p>
          <a:p>
            <a:r>
              <a:rPr lang="en-US" dirty="0" smtClean="0"/>
              <a:t>Allows you to (easily) visualize the genomic landscape surrounding a genomic feature (a marker, a gene, a region, etc.)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sc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0" y="188446"/>
            <a:ext cx="653415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sc-1-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94874"/>
            <a:ext cx="9144001" cy="462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394</TotalTime>
  <Words>678</Words>
  <Application>Microsoft Macintosh PowerPoint</Application>
  <PresentationFormat>On-screen Show (4:3)</PresentationFormat>
  <Paragraphs>94</Paragraphs>
  <Slides>26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Breeze</vt:lpstr>
      <vt:lpstr>Public databases and GWAS data</vt:lpstr>
      <vt:lpstr>Overview</vt:lpstr>
      <vt:lpstr>Web bioinformatics tools</vt:lpstr>
      <vt:lpstr>dbSNP</vt:lpstr>
      <vt:lpstr>Slide 5</vt:lpstr>
      <vt:lpstr>Protein Data Bank (www.pdb.org)</vt:lpstr>
      <vt:lpstr>UCSC Genome Browser  </vt:lpstr>
      <vt:lpstr>Slide 8</vt:lpstr>
      <vt:lpstr>Slide 9</vt:lpstr>
      <vt:lpstr>Slide 10</vt:lpstr>
      <vt:lpstr>Slide 11</vt:lpstr>
      <vt:lpstr>How to make custom genome browser style plots</vt:lpstr>
      <vt:lpstr>Disease phenotype databases</vt:lpstr>
      <vt:lpstr>NHGRI GWAS catalog</vt:lpstr>
      <vt:lpstr>Slide 15</vt:lpstr>
      <vt:lpstr>Slide 16</vt:lpstr>
      <vt:lpstr>Gene ontology (GO) </vt:lpstr>
      <vt:lpstr>Gene Ontology Databases</vt:lpstr>
      <vt:lpstr>Public genotype datasets</vt:lpstr>
      <vt:lpstr>Hapmap project</vt:lpstr>
      <vt:lpstr>Hapmap project</vt:lpstr>
      <vt:lpstr>Hapmap resources</vt:lpstr>
      <vt:lpstr>GWA study repositories</vt:lpstr>
      <vt:lpstr>Slide 24</vt:lpstr>
      <vt:lpstr>Slide 25</vt:lpstr>
      <vt:lpstr>Slide 26</vt:lpstr>
    </vt:vector>
  </TitlesOfParts>
  <Company>UCLA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Alexander</dc:creator>
  <cp:lastModifiedBy>David Alexander</cp:lastModifiedBy>
  <cp:revision>15</cp:revision>
  <dcterms:created xsi:type="dcterms:W3CDTF">2010-08-10T17:35:01Z</dcterms:created>
  <dcterms:modified xsi:type="dcterms:W3CDTF">2010-08-10T17:39:48Z</dcterms:modified>
</cp:coreProperties>
</file>